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60" r:id="rId3"/>
    <p:sldId id="258" r:id="rId4"/>
    <p:sldId id="257" r:id="rId5"/>
    <p:sldId id="259" r:id="rId6"/>
    <p:sldId id="263" r:id="rId7"/>
    <p:sldId id="261" r:id="rId8"/>
    <p:sldId id="262" r:id="rId9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1"/>
      <p:bold r:id="rId12"/>
    </p:embeddedFont>
    <p:embeddedFont>
      <p:font typeface="Constantia" panose="02030602050306030303" pitchFamily="18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20B0604020202020204" charset="-52"/>
      <p:regular r:id="rId21"/>
      <p:bold r:id="rId22"/>
      <p:italic r:id="rId23"/>
      <p:boldItalic r:id="rId24"/>
    </p:embeddedFont>
    <p:embeddedFont>
      <p:font typeface="Tektur" panose="020B0604020202020204" charset="0"/>
      <p:regular r:id="rId25"/>
      <p:bold r:id="rId26"/>
    </p:embeddedFont>
    <p:embeddedFont>
      <p:font typeface="Tektur Medium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76632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b53a6284d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32b53a628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3731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b53a6284d_0_74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2b53a6284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9659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b53a6284d_0_27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32b53a6284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3232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2b53a6284d_0_8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g32b53a6284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659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b53a6284d_0_48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32b53a6284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1853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b53a6284d_0_48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32b53a6284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572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b53a6284d_0_96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2b53a6284d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901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b53a6284d_0_103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32b53a6284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083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t="5258"/>
          <a:stretch/>
        </p:blipFill>
        <p:spPr>
          <a:xfrm>
            <a:off x="-44561" y="-289156"/>
            <a:ext cx="9233122" cy="5832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5586" y="707208"/>
            <a:ext cx="886679" cy="2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5736" y="707133"/>
            <a:ext cx="900314" cy="2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643039" y="3273828"/>
            <a:ext cx="78579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400"/>
              </a:spcBef>
              <a:spcAft>
                <a:spcPts val="0"/>
              </a:spcAft>
              <a:buClr>
                <a:srgbClr val="21FFFF"/>
              </a:buClr>
              <a:buSzPts val="2100"/>
              <a:buFont typeface="Arial"/>
              <a:buNone/>
            </a:pPr>
            <a:r>
              <a:rPr lang="en-US" sz="2100" b="0" u="none" strike="noStrike" cap="none" dirty="0" err="1" smtClean="0">
                <a:solidFill>
                  <a:srgbClr val="21FFFF"/>
                </a:solidFill>
                <a:latin typeface="Tektur Medium"/>
                <a:ea typeface="Tektur Medium"/>
                <a:cs typeface="Tektur Medium"/>
                <a:sym typeface="Tektur Medium"/>
              </a:rPr>
              <a:t>Git</a:t>
            </a:r>
            <a:r>
              <a:rPr lang="en-US" sz="2100" b="0" u="none" strike="noStrike" cap="none" dirty="0" smtClean="0">
                <a:solidFill>
                  <a:srgbClr val="21FFFF"/>
                </a:solidFill>
                <a:latin typeface="Tektur Medium"/>
                <a:ea typeface="Tektur Medium"/>
                <a:cs typeface="Tektur Medium"/>
                <a:sym typeface="Tektur Medium"/>
              </a:rPr>
              <a:t> Patches</a:t>
            </a:r>
            <a:endParaRPr sz="2100" b="0" u="none" strike="noStrike" cap="none" dirty="0">
              <a:solidFill>
                <a:srgbClr val="21FFFF"/>
              </a:solidFill>
              <a:latin typeface="Tektur Medium"/>
              <a:ea typeface="Tektur Medium"/>
              <a:cs typeface="Tektur Medium"/>
              <a:sym typeface="Tektur Medium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37874" y="707133"/>
            <a:ext cx="848424" cy="273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4D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>
            <a:off x="629841" y="2247715"/>
            <a:ext cx="3669988" cy="2379704"/>
          </a:xfrm>
          <a:custGeom>
            <a:avLst/>
            <a:gdLst/>
            <a:ahLst/>
            <a:cxnLst/>
            <a:rect l="l" t="t" r="r" b="b"/>
            <a:pathLst>
              <a:path w="3642668" h="3506957" extrusionOk="0">
                <a:moveTo>
                  <a:pt x="0" y="0"/>
                </a:moveTo>
                <a:lnTo>
                  <a:pt x="3017385" y="0"/>
                </a:lnTo>
                <a:lnTo>
                  <a:pt x="3642668" y="808351"/>
                </a:lnTo>
                <a:lnTo>
                  <a:pt x="3642668" y="3506957"/>
                </a:lnTo>
                <a:lnTo>
                  <a:pt x="0" y="3506957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12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629841" y="986272"/>
            <a:ext cx="6809224" cy="829094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494394" y="500272"/>
            <a:ext cx="71829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ru" sz="2100" dirty="0" smtClean="0">
                <a:solidFill>
                  <a:schemeClr val="lt1"/>
                </a:solidFill>
                <a:latin typeface="Agency FB" panose="020B0503020202020204" pitchFamily="34" charset="0"/>
                <a:ea typeface="Calibri"/>
                <a:cs typeface="Calibri"/>
                <a:sym typeface="Tektur"/>
              </a:rPr>
              <a:t>Задача:</a:t>
            </a:r>
            <a:endParaRPr sz="2100" b="0" i="0" u="none" strike="noStrike" cap="none" dirty="0">
              <a:solidFill>
                <a:schemeClr val="lt1"/>
              </a:solidFill>
              <a:latin typeface="Agency FB" panose="020B05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1007604" y="1113587"/>
            <a:ext cx="6207000" cy="628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spcAft>
                <a:spcPts val="1200"/>
              </a:spcAft>
              <a:buClr>
                <a:srgbClr val="01244D"/>
              </a:buClr>
              <a:buSzPts val="1500"/>
            </a:pPr>
            <a:r>
              <a:rPr lang="ru-RU" sz="1500" dirty="0">
                <a:solidFill>
                  <a:srgbClr val="01244D"/>
                </a:solidFill>
                <a:latin typeface="Constantia" panose="02030602050306030303" pitchFamily="18" charset="0"/>
                <a:sym typeface="Montserrat"/>
              </a:rPr>
              <a:t>Создание инструмента для внесения изменений в файл с исходным кодом в </a:t>
            </a:r>
            <a:r>
              <a:rPr lang="en-US" sz="1500" dirty="0" smtClean="0">
                <a:solidFill>
                  <a:srgbClr val="01244D"/>
                </a:solidFill>
                <a:latin typeface="Constantia" panose="02030602050306030303" pitchFamily="18" charset="0"/>
                <a:sym typeface="Montserrat"/>
              </a:rPr>
              <a:t>`</a:t>
            </a:r>
            <a:r>
              <a:rPr lang="ru-RU" sz="1500" dirty="0" err="1" smtClean="0">
                <a:solidFill>
                  <a:srgbClr val="01244D"/>
                </a:solidFill>
                <a:latin typeface="Constantia" panose="02030602050306030303" pitchFamily="18" charset="0"/>
                <a:sym typeface="Montserrat"/>
              </a:rPr>
              <a:t>человекочитаемом</a:t>
            </a:r>
            <a:r>
              <a:rPr lang="en-US" sz="1500" dirty="0" smtClean="0">
                <a:solidFill>
                  <a:srgbClr val="01244D"/>
                </a:solidFill>
                <a:latin typeface="Constantia" panose="02030602050306030303" pitchFamily="18" charset="0"/>
                <a:sym typeface="Montserrat"/>
              </a:rPr>
              <a:t>`</a:t>
            </a:r>
            <a:r>
              <a:rPr lang="ru-RU" sz="1500" dirty="0" smtClean="0">
                <a:solidFill>
                  <a:srgbClr val="01244D"/>
                </a:solidFill>
                <a:latin typeface="Constantia" panose="02030602050306030303" pitchFamily="18" charset="0"/>
                <a:sym typeface="Montserrat"/>
              </a:rPr>
              <a:t> </a:t>
            </a:r>
            <a:r>
              <a:rPr lang="ru-RU" sz="1500" dirty="0">
                <a:solidFill>
                  <a:srgbClr val="01244D"/>
                </a:solidFill>
                <a:latin typeface="Constantia" panose="02030602050306030303" pitchFamily="18" charset="0"/>
                <a:sym typeface="Montserrat"/>
              </a:rPr>
              <a:t>виде</a:t>
            </a:r>
            <a:endParaRPr lang="ru-RU" sz="1600" dirty="0">
              <a:latin typeface="Constantia" panose="02030602050306030303" pitchFamily="18" charset="0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967644" y="2399941"/>
            <a:ext cx="3118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100"/>
              <a:buFont typeface="Arial"/>
              <a:buNone/>
            </a:pPr>
            <a:r>
              <a:rPr lang="ru-RU" dirty="0" smtClean="0">
                <a:solidFill>
                  <a:srgbClr val="01244D"/>
                </a:solidFill>
                <a:latin typeface="Constantia" panose="02030602050306030303" pitchFamily="18" charset="0"/>
                <a:ea typeface="Montserrat"/>
                <a:cs typeface="Montserrat"/>
                <a:sym typeface="Montserrat"/>
              </a:rPr>
              <a:t>Проблемы: </a:t>
            </a:r>
            <a:endParaRPr dirty="0">
              <a:latin typeface="Constantia" panose="02030602050306030303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124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124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693467" y="2335190"/>
            <a:ext cx="2742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&gt;</a:t>
            </a:r>
            <a:endParaRPr sz="1800" b="0" i="0" u="none" strike="noStrike" cap="none" dirty="0">
              <a:solidFill>
                <a:srgbClr val="01244D"/>
              </a:solidFill>
              <a:latin typeface="Tektur Medium"/>
              <a:ea typeface="Tektur Medium"/>
              <a:cs typeface="Tektur Medium"/>
              <a:sym typeface="Tektur Medium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694610" y="2667585"/>
            <a:ext cx="2742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&gt;</a:t>
            </a:r>
            <a:endParaRPr sz="1800" b="0" i="0" u="none" strike="noStrike" cap="none" dirty="0">
              <a:solidFill>
                <a:srgbClr val="01244D"/>
              </a:solidFill>
              <a:latin typeface="Tektur Medium"/>
              <a:ea typeface="Tektur Medium"/>
              <a:cs typeface="Tektur Medium"/>
              <a:sym typeface="Tektur Medium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693444" y="3341291"/>
            <a:ext cx="2742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&gt;</a:t>
            </a:r>
            <a:endParaRPr sz="1800" b="0" i="0" u="none" strike="noStrike" cap="none" dirty="0">
              <a:solidFill>
                <a:srgbClr val="01244D"/>
              </a:solidFill>
              <a:latin typeface="Tektur Medium"/>
              <a:ea typeface="Tektur Medium"/>
              <a:cs typeface="Tektur Medium"/>
              <a:sym typeface="Tektur Medium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4898744" y="2247716"/>
            <a:ext cx="3888548" cy="2379704"/>
          </a:xfrm>
          <a:custGeom>
            <a:avLst/>
            <a:gdLst/>
            <a:ahLst/>
            <a:cxnLst/>
            <a:rect l="l" t="t" r="r" b="b"/>
            <a:pathLst>
              <a:path w="3642668" h="3506957" extrusionOk="0">
                <a:moveTo>
                  <a:pt x="0" y="0"/>
                </a:moveTo>
                <a:lnTo>
                  <a:pt x="3017385" y="0"/>
                </a:lnTo>
                <a:lnTo>
                  <a:pt x="3642668" y="808351"/>
                </a:lnTo>
                <a:lnTo>
                  <a:pt x="3642668" y="3506957"/>
                </a:lnTo>
                <a:lnTo>
                  <a:pt x="0" y="3506957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12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4956206" y="2349044"/>
            <a:ext cx="2742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&gt;</a:t>
            </a:r>
            <a:endParaRPr sz="1800" b="0" i="0" u="none" strike="noStrike" cap="none">
              <a:solidFill>
                <a:srgbClr val="01244D"/>
              </a:solidFill>
              <a:latin typeface="Tektur Medium"/>
              <a:ea typeface="Tektur Medium"/>
              <a:cs typeface="Tektur Medium"/>
              <a:sym typeface="Tektur Medium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4956206" y="2680337"/>
            <a:ext cx="2742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&gt;</a:t>
            </a:r>
            <a:endParaRPr sz="1800" b="0" i="0" u="none" strike="noStrike" cap="none">
              <a:solidFill>
                <a:srgbClr val="01244D"/>
              </a:solidFill>
              <a:latin typeface="Tektur Medium"/>
              <a:ea typeface="Tektur Medium"/>
              <a:cs typeface="Tektur Medium"/>
              <a:sym typeface="Tektur Medium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4956206" y="3315531"/>
            <a:ext cx="2742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&gt;</a:t>
            </a:r>
            <a:endParaRPr sz="1800" b="0" i="0" u="none" strike="noStrike" cap="none" dirty="0">
              <a:solidFill>
                <a:srgbClr val="01244D"/>
              </a:solidFill>
              <a:latin typeface="Tektur Medium"/>
              <a:ea typeface="Tektur Medium"/>
              <a:cs typeface="Tektur Medium"/>
              <a:sym typeface="Tektur Medium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4956206" y="3825209"/>
            <a:ext cx="2742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&gt;</a:t>
            </a:r>
            <a:endParaRPr sz="1800" b="0" i="0" u="none" strike="noStrike" cap="none">
              <a:solidFill>
                <a:srgbClr val="01244D"/>
              </a:solidFill>
              <a:latin typeface="Tektur Medium"/>
              <a:ea typeface="Tektur Medium"/>
              <a:cs typeface="Tektur Medium"/>
              <a:sym typeface="Tektur Medium"/>
            </a:endParaRPr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4770" y="371456"/>
            <a:ext cx="658425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7415" y="371381"/>
            <a:ext cx="6681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2491" y="371381"/>
            <a:ext cx="628060" cy="2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52188" y="2701887"/>
            <a:ext cx="322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Constantia" panose="02030602050306030303" pitchFamily="18" charset="0"/>
              </a:rPr>
              <a:t>Существует </a:t>
            </a:r>
            <a:r>
              <a:rPr lang="ru-RU" sz="1200" dirty="0" smtClean="0">
                <a:latin typeface="Constantia" panose="02030602050306030303" pitchFamily="18" charset="0"/>
              </a:rPr>
              <a:t>много разных способов внесение изменений подходящих только под конкретные задачи.</a:t>
            </a:r>
            <a:endParaRPr lang="ru-RU" sz="1200" dirty="0">
              <a:latin typeface="Constantia" panose="020306020503060303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1428" y="3370943"/>
            <a:ext cx="343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Constantia" panose="02030602050306030303" pitchFamily="18" charset="0"/>
              </a:rPr>
              <a:t>Все </a:t>
            </a:r>
            <a:r>
              <a:rPr lang="en-US" sz="1200" dirty="0" smtClean="0">
                <a:latin typeface="Constantia" panose="02030602050306030303" pitchFamily="18" charset="0"/>
              </a:rPr>
              <a:t>Patch`</a:t>
            </a:r>
            <a:r>
              <a:rPr lang="ru-RU" sz="1200" dirty="0" smtClean="0">
                <a:latin typeface="Constantia" panose="02030602050306030303" pitchFamily="18" charset="0"/>
              </a:rPr>
              <a:t>и  выглядят не </a:t>
            </a:r>
            <a:r>
              <a:rPr lang="en-US" sz="1200" dirty="0" smtClean="0">
                <a:latin typeface="Constantia" panose="02030602050306030303" pitchFamily="18" charset="0"/>
              </a:rPr>
              <a:t>`</a:t>
            </a:r>
            <a:r>
              <a:rPr lang="ru-RU" sz="1200" dirty="0" err="1" smtClean="0">
                <a:latin typeface="Constantia" panose="02030602050306030303" pitchFamily="18" charset="0"/>
              </a:rPr>
              <a:t>человекочитаемыми</a:t>
            </a:r>
            <a:r>
              <a:rPr lang="en-US" sz="1200" dirty="0" smtClean="0">
                <a:latin typeface="Constantia" panose="02030602050306030303" pitchFamily="18" charset="0"/>
              </a:rPr>
              <a:t>`</a:t>
            </a:r>
            <a:r>
              <a:rPr lang="ru-RU" sz="1200" dirty="0" smtClean="0">
                <a:latin typeface="Constantia" panose="02030602050306030303" pitchFamily="18" charset="0"/>
              </a:rPr>
              <a:t>.</a:t>
            </a:r>
            <a:endParaRPr lang="ru-RU" sz="1200" dirty="0">
              <a:latin typeface="Constantia" panose="02030602050306030303" pitchFamily="18" charset="0"/>
            </a:endParaRPr>
          </a:p>
        </p:txBody>
      </p:sp>
      <p:sp>
        <p:nvSpPr>
          <p:cNvPr id="24" name="Google Shape;146;p18"/>
          <p:cNvSpPr txBox="1"/>
          <p:nvPr/>
        </p:nvSpPr>
        <p:spPr>
          <a:xfrm>
            <a:off x="693444" y="3755314"/>
            <a:ext cx="2742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&gt;</a:t>
            </a:r>
            <a:endParaRPr sz="1800" b="0" i="0" u="none" strike="noStrike" cap="none" dirty="0">
              <a:solidFill>
                <a:srgbClr val="01244D"/>
              </a:solidFill>
              <a:latin typeface="Tektur Medium"/>
              <a:ea typeface="Tektur Medium"/>
              <a:cs typeface="Tektur Medium"/>
              <a:sym typeface="Tektur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7552" y="3795113"/>
            <a:ext cx="3239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Constantia" panose="02030602050306030303" pitchFamily="18" charset="0"/>
              </a:rPr>
              <a:t>Необходимо просматривать огромное количество файлов, чтобы понять зачем был внесён </a:t>
            </a:r>
            <a:r>
              <a:rPr lang="en-US" sz="1200" dirty="0" smtClean="0">
                <a:latin typeface="Constantia" panose="02030602050306030303" pitchFamily="18" charset="0"/>
              </a:rPr>
              <a:t>Patch</a:t>
            </a:r>
            <a:endParaRPr lang="ru-RU" sz="1200" dirty="0">
              <a:latin typeface="Constantia" panose="02030602050306030303" pitchFamily="18" charset="0"/>
            </a:endParaRPr>
          </a:p>
        </p:txBody>
      </p:sp>
      <p:sp>
        <p:nvSpPr>
          <p:cNvPr id="27" name="Google Shape;143;p18"/>
          <p:cNvSpPr txBox="1"/>
          <p:nvPr/>
        </p:nvSpPr>
        <p:spPr>
          <a:xfrm>
            <a:off x="5230406" y="2391741"/>
            <a:ext cx="3118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100"/>
              <a:buFont typeface="Arial"/>
              <a:buNone/>
            </a:pPr>
            <a:r>
              <a:rPr lang="ru-RU" dirty="0" smtClean="0">
                <a:solidFill>
                  <a:srgbClr val="01244D"/>
                </a:solidFill>
                <a:latin typeface="Constantia" panose="02030602050306030303" pitchFamily="18" charset="0"/>
                <a:ea typeface="Montserrat"/>
                <a:cs typeface="Montserrat"/>
                <a:sym typeface="Montserrat"/>
              </a:rPr>
              <a:t>Решение:</a:t>
            </a:r>
            <a:endParaRPr sz="1100" b="0" i="0" u="none" strike="noStrike" cap="none" dirty="0">
              <a:solidFill>
                <a:srgbClr val="0124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124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67190" y="3363933"/>
            <a:ext cx="3484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Constantia" panose="02030602050306030303" pitchFamily="18" charset="0"/>
              </a:rPr>
              <a:t>Все </a:t>
            </a:r>
            <a:r>
              <a:rPr lang="en-US" sz="1200" dirty="0" smtClean="0">
                <a:latin typeface="Constantia" panose="02030602050306030303" pitchFamily="18" charset="0"/>
              </a:rPr>
              <a:t>Patch`</a:t>
            </a:r>
            <a:r>
              <a:rPr lang="ru-RU" sz="1200" dirty="0" smtClean="0">
                <a:latin typeface="Constantia" panose="02030602050306030303" pitchFamily="18" charset="0"/>
              </a:rPr>
              <a:t>и привести в </a:t>
            </a:r>
            <a:r>
              <a:rPr lang="en-US" sz="1200" dirty="0" smtClean="0">
                <a:latin typeface="Constantia" panose="02030602050306030303" pitchFamily="18" charset="0"/>
              </a:rPr>
              <a:t>`</a:t>
            </a:r>
            <a:r>
              <a:rPr lang="ru-RU" sz="1200" dirty="0" err="1" smtClean="0">
                <a:latin typeface="Constantia" panose="02030602050306030303" pitchFamily="18" charset="0"/>
              </a:rPr>
              <a:t>человекочитаемый</a:t>
            </a:r>
            <a:r>
              <a:rPr lang="en-US" sz="1200" dirty="0" smtClean="0">
                <a:latin typeface="Constantia" panose="02030602050306030303" pitchFamily="18" charset="0"/>
              </a:rPr>
              <a:t>`</a:t>
            </a:r>
            <a:r>
              <a:rPr lang="ru-RU" sz="1200" dirty="0" smtClean="0">
                <a:latin typeface="Constantia" panose="02030602050306030303" pitchFamily="18" charset="0"/>
              </a:rPr>
              <a:t> </a:t>
            </a:r>
            <a:r>
              <a:rPr lang="ru-RU" sz="1200" dirty="0" smtClean="0">
                <a:latin typeface="Constantia" panose="02030602050306030303" pitchFamily="18" charset="0"/>
              </a:rPr>
              <a:t>вид</a:t>
            </a:r>
            <a:endParaRPr lang="ru-RU" sz="1200" dirty="0">
              <a:latin typeface="Constantia" panose="02030602050306030303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78017" y="2724817"/>
            <a:ext cx="322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Constantia" panose="02030602050306030303" pitchFamily="18" charset="0"/>
              </a:rPr>
              <a:t>Обобщённый инструмент для всех языков работающий со вставкой в любое место</a:t>
            </a:r>
            <a:endParaRPr lang="ru-RU" sz="1200" dirty="0">
              <a:latin typeface="Constantia" panose="02030602050306030303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78017" y="2557393"/>
            <a:ext cx="3222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200" dirty="0">
              <a:latin typeface="Constantia" panose="02030602050306030303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78017" y="3861314"/>
            <a:ext cx="322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Constantia" panose="02030602050306030303" pitchFamily="18" charset="0"/>
              </a:rPr>
              <a:t>В </a:t>
            </a:r>
            <a:r>
              <a:rPr lang="en-US" sz="1200" dirty="0" smtClean="0">
                <a:latin typeface="Constantia" panose="02030602050306030303" pitchFamily="18" charset="0"/>
              </a:rPr>
              <a:t>Match </a:t>
            </a:r>
            <a:r>
              <a:rPr lang="ru-RU" sz="1200" dirty="0" smtClean="0">
                <a:latin typeface="Constantia" panose="02030602050306030303" pitchFamily="18" charset="0"/>
              </a:rPr>
              <a:t>добавляются комментарии зачем и когда был вставлен </a:t>
            </a:r>
            <a:r>
              <a:rPr lang="en-US" sz="1200" dirty="0" smtClean="0">
                <a:latin typeface="Constantia" panose="02030602050306030303" pitchFamily="18" charset="0"/>
              </a:rPr>
              <a:t>Patch</a:t>
            </a:r>
            <a:endParaRPr lang="ru-RU" sz="1200" dirty="0">
              <a:latin typeface="Constantia" panose="020306020503060303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629841" y="987259"/>
            <a:ext cx="8267118" cy="1193610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629841" y="2360131"/>
            <a:ext cx="8267118" cy="1193610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629841" y="3701983"/>
            <a:ext cx="8267118" cy="1193610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9763" y="458240"/>
            <a:ext cx="71829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2100"/>
              <a:buFont typeface="Arial"/>
              <a:buNone/>
            </a:pPr>
            <a:r>
              <a:rPr lang="ru-RU" sz="2100" dirty="0" err="1" smtClean="0">
                <a:solidFill>
                  <a:srgbClr val="01244D"/>
                </a:solidFill>
                <a:latin typeface="Constantia" panose="02030602050306030303" pitchFamily="18" charset="0"/>
                <a:ea typeface="Calibri"/>
                <a:cs typeface="Calibri"/>
                <a:sym typeface="Calibri"/>
              </a:rPr>
              <a:t>Стейкхолдеры</a:t>
            </a:r>
            <a:endParaRPr sz="2100" b="0" i="0" u="none" strike="noStrike" cap="none" dirty="0">
              <a:solidFill>
                <a:srgbClr val="01244D"/>
              </a:solidFill>
              <a:latin typeface="Constantia" panose="02030602050306030303" pitchFamily="18" charset="0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2018251" y="1280314"/>
            <a:ext cx="6532418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indent="0">
              <a:buNone/>
            </a:pPr>
            <a:r>
              <a:rPr lang="en-US" sz="1600" dirty="0">
                <a:latin typeface="Constantia" panose="02030602050306030303" pitchFamily="18" charset="0"/>
              </a:rPr>
              <a:t>IT-</a:t>
            </a:r>
            <a:r>
              <a:rPr lang="ru-RU" sz="1600" dirty="0">
                <a:latin typeface="Constantia" panose="02030602050306030303" pitchFamily="18" charset="0"/>
              </a:rPr>
              <a:t>предприятия, работающие с заимствованием кода</a:t>
            </a:r>
          </a:p>
        </p:txBody>
      </p:sp>
      <p:sp>
        <p:nvSpPr>
          <p:cNvPr id="94" name="Google Shape;94;p16"/>
          <p:cNvSpPr txBox="1"/>
          <p:nvPr/>
        </p:nvSpPr>
        <p:spPr>
          <a:xfrm>
            <a:off x="2018251" y="2411341"/>
            <a:ext cx="61506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indent="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400"/>
              <a:buNone/>
              <a:defRPr sz="1600">
                <a:solidFill>
                  <a:schemeClr val="dk2"/>
                </a:solidFill>
                <a:latin typeface="Constantia" panose="02030602050306030303" pitchFamily="18" charset="0"/>
              </a:defRPr>
            </a:lvl1pPr>
            <a:lvl2pPr marL="9144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indent="-3175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>
              <a:sym typeface="Montserrat"/>
            </a:endParaRPr>
          </a:p>
          <a:p>
            <a:r>
              <a:rPr lang="ru-RU" dirty="0"/>
              <a:t>Руководители </a:t>
            </a:r>
            <a:r>
              <a:rPr lang="en-US" dirty="0"/>
              <a:t>IT-</a:t>
            </a:r>
            <a:r>
              <a:rPr lang="ru-RU" dirty="0"/>
              <a:t>отделов</a:t>
            </a:r>
          </a:p>
          <a:p>
            <a:endParaRPr dirty="0"/>
          </a:p>
        </p:txBody>
      </p:sp>
      <p:sp>
        <p:nvSpPr>
          <p:cNvPr id="96" name="Google Shape;96;p16"/>
          <p:cNvSpPr txBox="1"/>
          <p:nvPr/>
        </p:nvSpPr>
        <p:spPr>
          <a:xfrm>
            <a:off x="959939" y="1055315"/>
            <a:ext cx="17058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6000"/>
              <a:buFont typeface="Arial"/>
              <a:buNone/>
            </a:pPr>
            <a:r>
              <a:rPr lang="ru" sz="6000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1</a:t>
            </a:r>
            <a:endParaRPr sz="1100"/>
          </a:p>
        </p:txBody>
      </p:sp>
      <p:sp>
        <p:nvSpPr>
          <p:cNvPr id="98" name="Google Shape;98;p16"/>
          <p:cNvSpPr txBox="1"/>
          <p:nvPr/>
        </p:nvSpPr>
        <p:spPr>
          <a:xfrm>
            <a:off x="959939" y="2450304"/>
            <a:ext cx="13407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6000"/>
              <a:buFont typeface="Arial"/>
              <a:buNone/>
            </a:pPr>
            <a:r>
              <a:rPr lang="ru" sz="6000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2</a:t>
            </a:r>
            <a:endParaRPr sz="1100"/>
          </a:p>
        </p:txBody>
      </p:sp>
      <p:sp>
        <p:nvSpPr>
          <p:cNvPr id="99" name="Google Shape;99;p16"/>
          <p:cNvSpPr txBox="1"/>
          <p:nvPr/>
        </p:nvSpPr>
        <p:spPr>
          <a:xfrm>
            <a:off x="2018251" y="3993983"/>
            <a:ext cx="57732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39700" indent="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400"/>
              <a:buNone/>
              <a:defRPr sz="1600">
                <a:solidFill>
                  <a:schemeClr val="dk2"/>
                </a:solidFill>
                <a:latin typeface="Constantia" panose="02030602050306030303" pitchFamily="18" charset="0"/>
              </a:defRPr>
            </a:lvl1pPr>
            <a:lvl2pPr marL="9144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indent="-3175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r>
              <a:rPr lang="ru-RU" dirty="0"/>
              <a:t>Сотрудники </a:t>
            </a:r>
            <a:r>
              <a:rPr lang="en-US" dirty="0"/>
              <a:t>IT-</a:t>
            </a:r>
            <a:r>
              <a:rPr lang="ru-RU" dirty="0"/>
              <a:t>отделов</a:t>
            </a:r>
          </a:p>
        </p:txBody>
      </p:sp>
      <p:sp>
        <p:nvSpPr>
          <p:cNvPr id="100" name="Google Shape;100;p16"/>
          <p:cNvSpPr txBox="1"/>
          <p:nvPr/>
        </p:nvSpPr>
        <p:spPr>
          <a:xfrm>
            <a:off x="991759" y="3787244"/>
            <a:ext cx="13407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6000"/>
              <a:buFont typeface="Arial"/>
              <a:buNone/>
            </a:pPr>
            <a:r>
              <a:rPr lang="ru" sz="6000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3</a:t>
            </a:r>
            <a:endParaRPr sz="1100"/>
          </a:p>
        </p:txBody>
      </p:sp>
      <p:sp>
        <p:nvSpPr>
          <p:cNvPr id="102" name="Google Shape;102;p16"/>
          <p:cNvSpPr txBox="1"/>
          <p:nvPr/>
        </p:nvSpPr>
        <p:spPr>
          <a:xfrm>
            <a:off x="690549" y="4271783"/>
            <a:ext cx="5388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1244D"/>
              </a:solidFill>
              <a:latin typeface="Tektur Medium"/>
              <a:ea typeface="Tektur Medium"/>
              <a:cs typeface="Tektur Medium"/>
              <a:sym typeface="Tektur Medium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0480" y="371381"/>
            <a:ext cx="654749" cy="20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7415" y="371381"/>
            <a:ext cx="666508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7115" y="370642"/>
            <a:ext cx="641179" cy="2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4D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3907183" y="1399694"/>
            <a:ext cx="4991144" cy="714737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3907183" y="2357435"/>
            <a:ext cx="4991144" cy="714736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3907183" y="3345876"/>
            <a:ext cx="4991144" cy="70658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611741" y="1399694"/>
            <a:ext cx="2895921" cy="2849403"/>
          </a:xfrm>
          <a:custGeom>
            <a:avLst/>
            <a:gdLst/>
            <a:ahLst/>
            <a:cxnLst/>
            <a:rect l="l" t="t" r="r" b="b"/>
            <a:pathLst>
              <a:path w="3642668" h="3506957" extrusionOk="0">
                <a:moveTo>
                  <a:pt x="0" y="0"/>
                </a:moveTo>
                <a:lnTo>
                  <a:pt x="3017385" y="0"/>
                </a:lnTo>
                <a:lnTo>
                  <a:pt x="3642668" y="808351"/>
                </a:lnTo>
                <a:lnTo>
                  <a:pt x="3642668" y="3506957"/>
                </a:lnTo>
                <a:lnTo>
                  <a:pt x="0" y="3506957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158062" y="1469381"/>
            <a:ext cx="792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3600"/>
              <a:buFont typeface="Arial"/>
              <a:buNone/>
            </a:pPr>
            <a:r>
              <a:rPr lang="ru" sz="3600" b="0" i="0" u="none" strike="noStrike" cap="none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1</a:t>
            </a:r>
            <a:endParaRPr sz="1100"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4770" y="371456"/>
            <a:ext cx="658425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7415" y="371381"/>
            <a:ext cx="668182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4158062" y="2414813"/>
            <a:ext cx="792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3600"/>
              <a:buFont typeface="Arial"/>
              <a:buNone/>
            </a:pPr>
            <a:r>
              <a:rPr lang="ru" sz="3600" dirty="0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2</a:t>
            </a:r>
            <a:endParaRPr sz="1100" dirty="0"/>
          </a:p>
        </p:txBody>
      </p:sp>
      <p:sp>
        <p:nvSpPr>
          <p:cNvPr id="83" name="Google Shape;83;p15"/>
          <p:cNvSpPr txBox="1"/>
          <p:nvPr/>
        </p:nvSpPr>
        <p:spPr>
          <a:xfrm>
            <a:off x="4158062" y="3406727"/>
            <a:ext cx="792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3600"/>
              <a:buFont typeface="Arial"/>
              <a:buNone/>
            </a:pPr>
            <a:r>
              <a:rPr lang="ru" sz="3600" dirty="0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3</a:t>
            </a:r>
            <a:endParaRPr sz="1100" dirty="0"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2491" y="371381"/>
            <a:ext cx="628060" cy="2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54182" y="440651"/>
            <a:ext cx="56872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 smtClean="0">
                <a:solidFill>
                  <a:schemeClr val="bg1"/>
                </a:solidFill>
                <a:latin typeface="Constantia" panose="02030602050306030303" pitchFamily="18" charset="0"/>
              </a:rPr>
              <a:t>Суть</a:t>
            </a:r>
            <a:endParaRPr lang="ru-RU" sz="21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2" y="1399694"/>
            <a:ext cx="2929117" cy="29291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32174" y="2442521"/>
            <a:ext cx="3930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onstantia" panose="02030602050306030303" pitchFamily="18" charset="0"/>
              </a:rPr>
              <a:t>Рекурсивный </a:t>
            </a:r>
            <a:r>
              <a:rPr lang="ru-RU" dirty="0" err="1" smtClean="0">
                <a:latin typeface="Constantia" panose="02030602050306030303" pitchFamily="18" charset="0"/>
              </a:rPr>
              <a:t>интерпритатор</a:t>
            </a:r>
            <a:r>
              <a:rPr lang="ru-RU" dirty="0" smtClean="0">
                <a:latin typeface="Constantia" panose="02030602050306030303" pitchFamily="18" charset="0"/>
              </a:rPr>
              <a:t> логического языка </a:t>
            </a:r>
            <a:r>
              <a:rPr lang="en-US" b="1" i="1" dirty="0" smtClean="0">
                <a:latin typeface="Constantia" panose="02030602050306030303" pitchFamily="18" charset="0"/>
              </a:rPr>
              <a:t>Hatch</a:t>
            </a:r>
            <a:endParaRPr lang="ru-RU" dirty="0">
              <a:latin typeface="Constantia" panose="0203060205030603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5246" y="1497089"/>
            <a:ext cx="4053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onstantia" panose="02030602050306030303" pitchFamily="18" charset="0"/>
              </a:rPr>
              <a:t>Прототип инструмента применения гит-</a:t>
            </a:r>
            <a:r>
              <a:rPr lang="ru-RU" dirty="0" err="1" smtClean="0">
                <a:latin typeface="Constantia" panose="02030602050306030303" pitchFamily="18" charset="0"/>
              </a:rPr>
              <a:t>патчей</a:t>
            </a:r>
            <a:endParaRPr lang="ru-RU" dirty="0">
              <a:latin typeface="Constantia" panose="020306020503060303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66938" y="3517560"/>
            <a:ext cx="3549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onstantia" panose="02030602050306030303" pitchFamily="18" charset="0"/>
              </a:rPr>
              <a:t>Три оператора: </a:t>
            </a:r>
            <a:r>
              <a:rPr lang="en-US" dirty="0" smtClean="0">
                <a:latin typeface="Constantia" panose="02030602050306030303" pitchFamily="18" charset="0"/>
              </a:rPr>
              <a:t>`...`, `&gt;&gt;&gt;`, `&lt;&lt;&lt;`.</a:t>
            </a:r>
            <a:endParaRPr lang="en-US" dirty="0">
              <a:latin typeface="Constantia" panose="02030602050306030303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12;p17"/>
          <p:cNvSpPr/>
          <p:nvPr/>
        </p:nvSpPr>
        <p:spPr>
          <a:xfrm>
            <a:off x="4703695" y="3622462"/>
            <a:ext cx="4099256" cy="536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>
              <a:alpha val="858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224814" y="1118488"/>
            <a:ext cx="4098014" cy="734290"/>
          </a:xfrm>
          <a:custGeom>
            <a:avLst/>
            <a:gdLst/>
            <a:ahLst/>
            <a:cxnLst/>
            <a:rect l="l" t="t" r="r" b="b"/>
            <a:pathLst>
              <a:path w="5464018" h="979053" extrusionOk="0">
                <a:moveTo>
                  <a:pt x="377714" y="0"/>
                </a:moveTo>
                <a:lnTo>
                  <a:pt x="5464018" y="0"/>
                </a:lnTo>
                <a:lnTo>
                  <a:pt x="5464018" y="79760"/>
                </a:lnTo>
                <a:lnTo>
                  <a:pt x="5464018" y="601347"/>
                </a:lnTo>
                <a:lnTo>
                  <a:pt x="5464018" y="979053"/>
                </a:lnTo>
                <a:lnTo>
                  <a:pt x="5085488" y="979053"/>
                </a:lnTo>
                <a:lnTo>
                  <a:pt x="3423536" y="979053"/>
                </a:lnTo>
                <a:lnTo>
                  <a:pt x="0" y="979053"/>
                </a:lnTo>
                <a:lnTo>
                  <a:pt x="0" y="37689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4680347" y="2386253"/>
            <a:ext cx="4099256" cy="536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>
              <a:alpha val="858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4680347" y="1118489"/>
            <a:ext cx="4099256" cy="536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>
              <a:alpha val="858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4702823" y="1232979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chemeClr val="lt1"/>
                </a:solidFill>
                <a:latin typeface="Tektur Medium"/>
                <a:ea typeface="Tektur Medium"/>
                <a:cs typeface="Tektur Medium"/>
                <a:sym typeface="Tektur Medium"/>
              </a:rPr>
              <a:t>02</a:t>
            </a:r>
            <a:endParaRPr sz="1100"/>
          </a:p>
        </p:txBody>
      </p:sp>
      <p:sp>
        <p:nvSpPr>
          <p:cNvPr id="115" name="Google Shape;115;p17"/>
          <p:cNvSpPr txBox="1"/>
          <p:nvPr/>
        </p:nvSpPr>
        <p:spPr>
          <a:xfrm>
            <a:off x="521550" y="458240"/>
            <a:ext cx="71829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2100"/>
              <a:buFont typeface="Arial"/>
              <a:buNone/>
            </a:pPr>
            <a:r>
              <a:rPr lang="ru" sz="2100" dirty="0" smtClean="0">
                <a:solidFill>
                  <a:srgbClr val="01244D"/>
                </a:solidFill>
                <a:latin typeface="Constantia" panose="02030602050306030303" pitchFamily="18" charset="0"/>
                <a:sym typeface="Tektur"/>
              </a:rPr>
              <a:t>План разработки</a:t>
            </a:r>
            <a:endParaRPr sz="1100" dirty="0">
              <a:latin typeface="Constantia" panose="02030602050306030303" pitchFamily="18" charset="0"/>
            </a:endParaRPr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716215" y="1271706"/>
            <a:ext cx="3596878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100"/>
              <a:buNone/>
            </a:pPr>
            <a:r>
              <a:rPr lang="ru" sz="1200" b="1" dirty="0" smtClean="0">
                <a:solidFill>
                  <a:srgbClr val="01244D"/>
                </a:solidFill>
                <a:latin typeface="Constantia" panose="02030602050306030303" pitchFamily="18" charset="0"/>
                <a:sym typeface="Montserrat"/>
              </a:rPr>
              <a:t>Общение с заказчиком, постановка задачи</a:t>
            </a:r>
            <a:endParaRPr sz="1200" b="1" dirty="0">
              <a:latin typeface="Constantia" panose="02030602050306030303" pitchFamily="18" charset="0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5171749" y="1197711"/>
            <a:ext cx="3240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>
                <a:latin typeface="Constantia" panose="02030602050306030303" pitchFamily="18" charset="0"/>
              </a:rPr>
              <a:t>Реализация функции загрузки кода с помощью </a:t>
            </a:r>
            <a:r>
              <a:rPr lang="ru-RU" sz="1200" b="1" dirty="0" err="1">
                <a:latin typeface="Constantia" panose="02030602050306030303" pitchFamily="18" charset="0"/>
              </a:rPr>
              <a:t>Markdown</a:t>
            </a:r>
            <a:endParaRPr sz="1200" dirty="0">
              <a:latin typeface="Constantia" panose="02030602050306030303" pitchFamily="18" charset="0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4680347" y="1752371"/>
            <a:ext cx="4099256" cy="536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chemeClr val="lt1">
              <a:alpha val="858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5171749" y="1934648"/>
            <a:ext cx="2916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>
                <a:latin typeface="Constantia" panose="02030602050306030303" pitchFamily="18" charset="0"/>
              </a:rPr>
              <a:t>Определение логического языка для указания на блоки кода</a:t>
            </a:r>
            <a:endParaRPr sz="1200" dirty="0">
              <a:latin typeface="Constantia" panose="02030602050306030303" pitchFamily="18" charset="0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5176403" y="2482379"/>
            <a:ext cx="291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>
                <a:latin typeface="Constantia" panose="02030602050306030303" pitchFamily="18" charset="0"/>
              </a:rPr>
              <a:t>Реализация механизма поиска блоков </a:t>
            </a:r>
            <a:r>
              <a:rPr lang="ru-RU" sz="1200" b="1" dirty="0" smtClean="0">
                <a:latin typeface="Constantia" panose="02030602050306030303" pitchFamily="18" charset="0"/>
              </a:rPr>
              <a:t>кода</a:t>
            </a:r>
            <a:endParaRPr sz="1200" dirty="0">
              <a:latin typeface="Constantia" panose="02030602050306030303" pitchFamily="18" charset="0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4680347" y="3020135"/>
            <a:ext cx="4099256" cy="536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chemeClr val="lt1">
              <a:alpha val="858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5176403" y="3086410"/>
            <a:ext cx="25818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>
                <a:latin typeface="Constantia" panose="02030602050306030303" pitchFamily="18" charset="0"/>
              </a:rPr>
              <a:t>Вставка и обновление блоков кода в </a:t>
            </a:r>
            <a:r>
              <a:rPr lang="ru-RU" sz="1200" b="1" dirty="0" err="1">
                <a:latin typeface="Constantia" panose="02030602050306030303" pitchFamily="18" charset="0"/>
              </a:rPr>
              <a:t>репозитории</a:t>
            </a:r>
            <a:endParaRPr sz="1200" dirty="0">
              <a:latin typeface="Constantia" panose="02030602050306030303" pitchFamily="18" charset="0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5172470" y="3731033"/>
            <a:ext cx="3045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>
                <a:latin typeface="Constantia" panose="02030602050306030303" pitchFamily="18" charset="0"/>
              </a:rPr>
              <a:t>Интеграция, тестирование и документация</a:t>
            </a:r>
            <a:endParaRPr sz="1200" dirty="0">
              <a:latin typeface="Constantia" panose="02030602050306030303" pitchFamily="18" charset="0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264965" y="1248884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0D5DB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D0D5DB"/>
                </a:solidFill>
                <a:latin typeface="Tektur Medium"/>
                <a:ea typeface="Tektur Medium"/>
                <a:cs typeface="Tektur Medium"/>
                <a:sym typeface="Tektur Medium"/>
              </a:rPr>
              <a:t>01</a:t>
            </a:r>
            <a:endParaRPr sz="1100" dirty="0"/>
          </a:p>
        </p:txBody>
      </p:sp>
      <p:sp>
        <p:nvSpPr>
          <p:cNvPr id="126" name="Google Shape;126;p17"/>
          <p:cNvSpPr txBox="1"/>
          <p:nvPr/>
        </p:nvSpPr>
        <p:spPr>
          <a:xfrm>
            <a:off x="4702823" y="2544747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chemeClr val="lt1"/>
                </a:solidFill>
                <a:latin typeface="Tektur Medium"/>
                <a:ea typeface="Tektur Medium"/>
                <a:cs typeface="Tektur Medium"/>
                <a:sym typeface="Tektur Medium"/>
              </a:rPr>
              <a:t>04</a:t>
            </a:r>
            <a:endParaRPr sz="1100"/>
          </a:p>
        </p:txBody>
      </p:sp>
      <p:sp>
        <p:nvSpPr>
          <p:cNvPr id="127" name="Google Shape;127;p17"/>
          <p:cNvSpPr txBox="1"/>
          <p:nvPr/>
        </p:nvSpPr>
        <p:spPr>
          <a:xfrm>
            <a:off x="4702823" y="1896675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0D5DB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D0D5DB"/>
                </a:solidFill>
                <a:latin typeface="Tektur Medium"/>
                <a:ea typeface="Tektur Medium"/>
                <a:cs typeface="Tektur Medium"/>
                <a:sym typeface="Tektur Medium"/>
              </a:rPr>
              <a:t>03</a:t>
            </a:r>
            <a:endParaRPr sz="1100"/>
          </a:p>
        </p:txBody>
      </p:sp>
      <p:sp>
        <p:nvSpPr>
          <p:cNvPr id="128" name="Google Shape;128;p17"/>
          <p:cNvSpPr txBox="1"/>
          <p:nvPr/>
        </p:nvSpPr>
        <p:spPr>
          <a:xfrm>
            <a:off x="4702823" y="3153830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0D5DB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D0D5DB"/>
                </a:solidFill>
                <a:latin typeface="Tektur Medium"/>
                <a:ea typeface="Tektur Medium"/>
                <a:cs typeface="Tektur Medium"/>
                <a:sym typeface="Tektur Medium"/>
              </a:rPr>
              <a:t>05</a:t>
            </a:r>
            <a:endParaRPr sz="1100"/>
          </a:p>
        </p:txBody>
      </p:sp>
      <p:sp>
        <p:nvSpPr>
          <p:cNvPr id="129" name="Google Shape;129;p17"/>
          <p:cNvSpPr txBox="1"/>
          <p:nvPr/>
        </p:nvSpPr>
        <p:spPr>
          <a:xfrm>
            <a:off x="4702823" y="3784412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0D5DB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D0D5DB"/>
                </a:solidFill>
                <a:latin typeface="Tektur Medium"/>
                <a:ea typeface="Tektur Medium"/>
                <a:cs typeface="Tektur Medium"/>
                <a:sym typeface="Tektur Medium"/>
              </a:rPr>
              <a:t>06</a:t>
            </a:r>
            <a:endParaRPr sz="1100"/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4" y="1849212"/>
            <a:ext cx="4095349" cy="23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0480" y="371381"/>
            <a:ext cx="654749" cy="20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17415" y="371381"/>
            <a:ext cx="666508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77115" y="370642"/>
            <a:ext cx="641179" cy="2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12;p17"/>
          <p:cNvSpPr/>
          <p:nvPr/>
        </p:nvSpPr>
        <p:spPr>
          <a:xfrm>
            <a:off x="4703695" y="3622462"/>
            <a:ext cx="4274050" cy="536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>
              <a:alpha val="858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224814" y="1118488"/>
            <a:ext cx="4098014" cy="734290"/>
          </a:xfrm>
          <a:custGeom>
            <a:avLst/>
            <a:gdLst/>
            <a:ahLst/>
            <a:cxnLst/>
            <a:rect l="l" t="t" r="r" b="b"/>
            <a:pathLst>
              <a:path w="5464018" h="979053" extrusionOk="0">
                <a:moveTo>
                  <a:pt x="377714" y="0"/>
                </a:moveTo>
                <a:lnTo>
                  <a:pt x="5464018" y="0"/>
                </a:lnTo>
                <a:lnTo>
                  <a:pt x="5464018" y="79760"/>
                </a:lnTo>
                <a:lnTo>
                  <a:pt x="5464018" y="601347"/>
                </a:lnTo>
                <a:lnTo>
                  <a:pt x="5464018" y="979053"/>
                </a:lnTo>
                <a:lnTo>
                  <a:pt x="5085488" y="979053"/>
                </a:lnTo>
                <a:lnTo>
                  <a:pt x="3423536" y="979053"/>
                </a:lnTo>
                <a:lnTo>
                  <a:pt x="0" y="979053"/>
                </a:lnTo>
                <a:lnTo>
                  <a:pt x="0" y="37689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4680347" y="2386253"/>
            <a:ext cx="4297398" cy="536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>
              <a:alpha val="858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4680347" y="1118489"/>
            <a:ext cx="4297398" cy="536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>
              <a:alpha val="858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4702823" y="1232979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chemeClr val="lt1"/>
                </a:solidFill>
                <a:latin typeface="Tektur Medium"/>
                <a:ea typeface="Tektur Medium"/>
                <a:cs typeface="Tektur Medium"/>
                <a:sym typeface="Tektur Medium"/>
              </a:rPr>
              <a:t>02</a:t>
            </a:r>
            <a:endParaRPr sz="1100"/>
          </a:p>
        </p:txBody>
      </p:sp>
      <p:sp>
        <p:nvSpPr>
          <p:cNvPr id="115" name="Google Shape;115;p17"/>
          <p:cNvSpPr txBox="1"/>
          <p:nvPr/>
        </p:nvSpPr>
        <p:spPr>
          <a:xfrm>
            <a:off x="521550" y="458240"/>
            <a:ext cx="71829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2100"/>
              <a:buFont typeface="Arial"/>
              <a:buNone/>
            </a:pPr>
            <a:r>
              <a:rPr lang="ru" sz="2100" dirty="0" smtClean="0">
                <a:solidFill>
                  <a:srgbClr val="01244D"/>
                </a:solidFill>
                <a:latin typeface="Constantia" panose="02030602050306030303" pitchFamily="18" charset="0"/>
                <a:sym typeface="Tektur"/>
              </a:rPr>
              <a:t>Реальность</a:t>
            </a:r>
            <a:endParaRPr sz="1100" dirty="0">
              <a:latin typeface="Constantia" panose="02030602050306030303" pitchFamily="18" charset="0"/>
            </a:endParaRPr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716215" y="1271706"/>
            <a:ext cx="3596878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100"/>
              <a:buNone/>
            </a:pPr>
            <a:r>
              <a:rPr lang="ru" sz="1200" b="1" dirty="0" smtClean="0">
                <a:solidFill>
                  <a:srgbClr val="01244D"/>
                </a:solidFill>
                <a:latin typeface="Constantia" panose="02030602050306030303" pitchFamily="18" charset="0"/>
                <a:sym typeface="Montserrat"/>
              </a:rPr>
              <a:t>Общение с заказчиком, постановка задачи</a:t>
            </a:r>
            <a:endParaRPr sz="1200" b="1" dirty="0">
              <a:latin typeface="Constantia" panose="02030602050306030303" pitchFamily="18" charset="0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5171748" y="1197711"/>
            <a:ext cx="3712175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>
                <a:latin typeface="Constantia" panose="02030602050306030303" pitchFamily="18" charset="0"/>
              </a:rPr>
              <a:t>Реализация функции загрузки кода с помощью </a:t>
            </a:r>
            <a:r>
              <a:rPr lang="ru-RU" sz="1200" b="1" dirty="0" err="1" smtClean="0">
                <a:latin typeface="Constantia" panose="02030602050306030303" pitchFamily="18" charset="0"/>
              </a:rPr>
              <a:t>Markdown</a:t>
            </a:r>
            <a:r>
              <a:rPr lang="ru-RU" sz="1200" b="1" dirty="0" smtClean="0">
                <a:latin typeface="Constantia" panose="02030602050306030303" pitchFamily="18" charset="0"/>
              </a:rPr>
              <a:t> и добавление </a:t>
            </a:r>
            <a:r>
              <a:rPr lang="ru-RU" sz="1200" b="1" dirty="0" err="1" smtClean="0">
                <a:latin typeface="Constantia" panose="02030602050306030303" pitchFamily="18" charset="0"/>
              </a:rPr>
              <a:t>визуала</a:t>
            </a:r>
            <a:endParaRPr sz="1200" dirty="0">
              <a:latin typeface="Constantia" panose="02030602050306030303" pitchFamily="18" charset="0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4680347" y="1752371"/>
            <a:ext cx="4099256" cy="536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chemeClr val="lt1">
              <a:alpha val="858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5171749" y="1858449"/>
            <a:ext cx="2916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 smtClean="0">
                <a:latin typeface="Constantia" panose="02030602050306030303" pitchFamily="18" charset="0"/>
              </a:rPr>
              <a:t>Неудачная попытка использования регулярных выражений</a:t>
            </a:r>
            <a:endParaRPr sz="1200" b="1" dirty="0">
              <a:latin typeface="Constantia" panose="02030602050306030303" pitchFamily="18" charset="0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5176403" y="2482379"/>
            <a:ext cx="3801342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 smtClean="0">
                <a:latin typeface="Constantia" panose="02030602050306030303" pitchFamily="18" charset="0"/>
              </a:rPr>
              <a:t>Разработка функции </a:t>
            </a:r>
            <a:r>
              <a:rPr lang="ru-RU" sz="1200" b="1" dirty="0" err="1" smtClean="0">
                <a:latin typeface="Constantia" panose="02030602050306030303" pitchFamily="18" charset="0"/>
              </a:rPr>
              <a:t>токенизации</a:t>
            </a:r>
            <a:r>
              <a:rPr lang="ru-RU" sz="1200" b="1" dirty="0">
                <a:latin typeface="Constantia" panose="02030602050306030303" pitchFamily="18" charset="0"/>
              </a:rPr>
              <a:t> </a:t>
            </a:r>
            <a:r>
              <a:rPr lang="ru-RU" sz="1200" b="1" dirty="0" smtClean="0">
                <a:latin typeface="Constantia" panose="02030602050306030303" pitchFamily="18" charset="0"/>
              </a:rPr>
              <a:t>и подготовка входных данных к функции поиска</a:t>
            </a:r>
            <a:endParaRPr sz="1200" dirty="0">
              <a:latin typeface="Constantia" panose="02030602050306030303" pitchFamily="18" charset="0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4680347" y="3020135"/>
            <a:ext cx="4099256" cy="536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chemeClr val="lt1">
              <a:alpha val="858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5176403" y="3169537"/>
            <a:ext cx="3801342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 smtClean="0">
                <a:latin typeface="Constantia" panose="02030602050306030303" pitchFamily="18" charset="0"/>
              </a:rPr>
              <a:t>Доработка входных данных к функции поиска</a:t>
            </a:r>
            <a:endParaRPr sz="1200" b="1" dirty="0">
              <a:latin typeface="Constantia" panose="02030602050306030303" pitchFamily="18" charset="0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5172469" y="3772595"/>
            <a:ext cx="3805275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 smtClean="0">
                <a:latin typeface="Constantia" panose="02030602050306030303" pitchFamily="18" charset="0"/>
              </a:rPr>
              <a:t>Сделана функция поиска требующая доработки</a:t>
            </a:r>
            <a:endParaRPr sz="1200" dirty="0">
              <a:latin typeface="Constantia" panose="02030602050306030303" pitchFamily="18" charset="0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264965" y="1248884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0D5DB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D0D5DB"/>
                </a:solidFill>
                <a:latin typeface="Tektur Medium"/>
                <a:ea typeface="Tektur Medium"/>
                <a:cs typeface="Tektur Medium"/>
                <a:sym typeface="Tektur Medium"/>
              </a:rPr>
              <a:t>01</a:t>
            </a:r>
            <a:endParaRPr sz="1100" dirty="0"/>
          </a:p>
        </p:txBody>
      </p:sp>
      <p:sp>
        <p:nvSpPr>
          <p:cNvPr id="126" name="Google Shape;126;p17"/>
          <p:cNvSpPr txBox="1"/>
          <p:nvPr/>
        </p:nvSpPr>
        <p:spPr>
          <a:xfrm>
            <a:off x="4702823" y="2544747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chemeClr val="lt1"/>
                </a:solidFill>
                <a:latin typeface="Tektur Medium"/>
                <a:ea typeface="Tektur Medium"/>
                <a:cs typeface="Tektur Medium"/>
                <a:sym typeface="Tektur Medium"/>
              </a:rPr>
              <a:t>04</a:t>
            </a:r>
            <a:endParaRPr sz="1100"/>
          </a:p>
        </p:txBody>
      </p:sp>
      <p:sp>
        <p:nvSpPr>
          <p:cNvPr id="127" name="Google Shape;127;p17"/>
          <p:cNvSpPr txBox="1"/>
          <p:nvPr/>
        </p:nvSpPr>
        <p:spPr>
          <a:xfrm>
            <a:off x="4702823" y="1896675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0D5DB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D0D5DB"/>
                </a:solidFill>
                <a:latin typeface="Tektur Medium"/>
                <a:ea typeface="Tektur Medium"/>
                <a:cs typeface="Tektur Medium"/>
                <a:sym typeface="Tektur Medium"/>
              </a:rPr>
              <a:t>03</a:t>
            </a:r>
            <a:endParaRPr sz="1100"/>
          </a:p>
        </p:txBody>
      </p:sp>
      <p:sp>
        <p:nvSpPr>
          <p:cNvPr id="128" name="Google Shape;128;p17"/>
          <p:cNvSpPr txBox="1"/>
          <p:nvPr/>
        </p:nvSpPr>
        <p:spPr>
          <a:xfrm>
            <a:off x="4702823" y="3153830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0D5DB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D0D5DB"/>
                </a:solidFill>
                <a:latin typeface="Tektur Medium"/>
                <a:ea typeface="Tektur Medium"/>
                <a:cs typeface="Tektur Medium"/>
                <a:sym typeface="Tektur Medium"/>
              </a:rPr>
              <a:t>05</a:t>
            </a:r>
            <a:endParaRPr sz="1100"/>
          </a:p>
        </p:txBody>
      </p:sp>
      <p:sp>
        <p:nvSpPr>
          <p:cNvPr id="129" name="Google Shape;129;p17"/>
          <p:cNvSpPr txBox="1"/>
          <p:nvPr/>
        </p:nvSpPr>
        <p:spPr>
          <a:xfrm>
            <a:off x="4702823" y="3784412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0D5DB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D0D5DB"/>
                </a:solidFill>
                <a:latin typeface="Tektur Medium"/>
                <a:ea typeface="Tektur Medium"/>
                <a:cs typeface="Tektur Medium"/>
                <a:sym typeface="Tektur Medium"/>
              </a:rPr>
              <a:t>06</a:t>
            </a:r>
            <a:endParaRPr sz="1100"/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4" y="1849212"/>
            <a:ext cx="4095349" cy="23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0480" y="371381"/>
            <a:ext cx="654749" cy="20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17415" y="371381"/>
            <a:ext cx="666508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77115" y="370642"/>
            <a:ext cx="641179" cy="207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247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4D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/>
        </p:nvSpPr>
        <p:spPr>
          <a:xfrm>
            <a:off x="521550" y="458240"/>
            <a:ext cx="71829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ru" sz="2100" dirty="0">
                <a:solidFill>
                  <a:schemeClr val="lt1"/>
                </a:solidFill>
                <a:latin typeface="Tektur"/>
                <a:ea typeface="Tektur"/>
                <a:cs typeface="Tektur"/>
                <a:sym typeface="Tektur"/>
              </a:rPr>
              <a:t>Наша команда </a:t>
            </a:r>
            <a:endParaRPr sz="2100" dirty="0">
              <a:solidFill>
                <a:schemeClr val="lt1"/>
              </a:solidFill>
              <a:latin typeface="Tektur"/>
              <a:ea typeface="Tektur"/>
              <a:cs typeface="Tektur"/>
              <a:sym typeface="Tektu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endParaRPr sz="2100" dirty="0">
              <a:solidFill>
                <a:schemeClr val="lt1"/>
              </a:solidFill>
              <a:latin typeface="Tektur"/>
              <a:ea typeface="Tektur"/>
              <a:cs typeface="Tektur"/>
              <a:sym typeface="Tektur"/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4770" y="371456"/>
            <a:ext cx="658425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7415" y="371381"/>
            <a:ext cx="6681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2491" y="371381"/>
            <a:ext cx="628060" cy="2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/>
          <p:nvPr/>
        </p:nvSpPr>
        <p:spPr>
          <a:xfrm>
            <a:off x="2386874" y="1408574"/>
            <a:ext cx="1356894" cy="1323876"/>
          </a:xfrm>
          <a:custGeom>
            <a:avLst/>
            <a:gdLst/>
            <a:ahLst/>
            <a:cxnLst/>
            <a:rect l="l" t="t" r="r" b="b"/>
            <a:pathLst>
              <a:path w="3642668" h="3506957" extrusionOk="0">
                <a:moveTo>
                  <a:pt x="0" y="0"/>
                </a:moveTo>
                <a:lnTo>
                  <a:pt x="3017385" y="0"/>
                </a:lnTo>
                <a:lnTo>
                  <a:pt x="3642668" y="808351"/>
                </a:lnTo>
                <a:lnTo>
                  <a:pt x="3642668" y="3506957"/>
                </a:lnTo>
                <a:lnTo>
                  <a:pt x="0" y="3506957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3893545" y="1408572"/>
            <a:ext cx="1356894" cy="1323876"/>
          </a:xfrm>
          <a:custGeom>
            <a:avLst/>
            <a:gdLst/>
            <a:ahLst/>
            <a:cxnLst/>
            <a:rect l="l" t="t" r="r" b="b"/>
            <a:pathLst>
              <a:path w="3642668" h="3506957" extrusionOk="0">
                <a:moveTo>
                  <a:pt x="0" y="0"/>
                </a:moveTo>
                <a:lnTo>
                  <a:pt x="3017385" y="0"/>
                </a:lnTo>
                <a:lnTo>
                  <a:pt x="3642668" y="808351"/>
                </a:lnTo>
                <a:lnTo>
                  <a:pt x="3642668" y="3506957"/>
                </a:lnTo>
                <a:lnTo>
                  <a:pt x="0" y="3506957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5400220" y="1408572"/>
            <a:ext cx="1356894" cy="1323876"/>
          </a:xfrm>
          <a:custGeom>
            <a:avLst/>
            <a:gdLst/>
            <a:ahLst/>
            <a:cxnLst/>
            <a:rect l="l" t="t" r="r" b="b"/>
            <a:pathLst>
              <a:path w="3642668" h="3506957" extrusionOk="0">
                <a:moveTo>
                  <a:pt x="0" y="0"/>
                </a:moveTo>
                <a:lnTo>
                  <a:pt x="3017385" y="0"/>
                </a:lnTo>
                <a:lnTo>
                  <a:pt x="3642668" y="808351"/>
                </a:lnTo>
                <a:lnTo>
                  <a:pt x="3642668" y="3506957"/>
                </a:lnTo>
                <a:lnTo>
                  <a:pt x="0" y="3506957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6906899" y="1408574"/>
            <a:ext cx="1356894" cy="1323876"/>
          </a:xfrm>
          <a:custGeom>
            <a:avLst/>
            <a:gdLst/>
            <a:ahLst/>
            <a:cxnLst/>
            <a:rect l="l" t="t" r="r" b="b"/>
            <a:pathLst>
              <a:path w="3642668" h="3506957" extrusionOk="0">
                <a:moveTo>
                  <a:pt x="0" y="0"/>
                </a:moveTo>
                <a:lnTo>
                  <a:pt x="3017385" y="0"/>
                </a:lnTo>
                <a:lnTo>
                  <a:pt x="3642668" y="808351"/>
                </a:lnTo>
                <a:lnTo>
                  <a:pt x="3642668" y="3506957"/>
                </a:lnTo>
                <a:lnTo>
                  <a:pt x="0" y="3506957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5435625" y="2952875"/>
            <a:ext cx="128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 smtClean="0">
                <a:solidFill>
                  <a:schemeClr val="lt1"/>
                </a:solidFill>
                <a:latin typeface="Constantia" panose="02030602050306030303" pitchFamily="18" charset="0"/>
                <a:ea typeface="Tektur"/>
                <a:cs typeface="Tektur"/>
                <a:sym typeface="Tektur"/>
              </a:rPr>
              <a:t>Андрей</a:t>
            </a:r>
            <a:endParaRPr sz="1800" dirty="0">
              <a:solidFill>
                <a:schemeClr val="lt1"/>
              </a:solidFill>
              <a:latin typeface="Constantia" panose="02030602050306030303" pitchFamily="18" charset="0"/>
              <a:ea typeface="Tektur"/>
              <a:cs typeface="Tektur"/>
              <a:sym typeface="Tektur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3911250" y="2989775"/>
            <a:ext cx="112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 smtClean="0">
                <a:solidFill>
                  <a:schemeClr val="lt1"/>
                </a:solidFill>
                <a:latin typeface="Constantia" panose="02030602050306030303" pitchFamily="18" charset="0"/>
                <a:ea typeface="Tektur"/>
                <a:cs typeface="Tektur"/>
                <a:sym typeface="Tektur"/>
              </a:rPr>
              <a:t>Кирилл</a:t>
            </a:r>
            <a:endParaRPr sz="1800" dirty="0">
              <a:solidFill>
                <a:schemeClr val="lt1"/>
              </a:solidFill>
              <a:latin typeface="Constantia" panose="02030602050306030303" pitchFamily="18" charset="0"/>
              <a:ea typeface="Tektur"/>
              <a:cs typeface="Tektur"/>
              <a:sym typeface="Tektur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2386875" y="2989775"/>
            <a:ext cx="1123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 smtClean="0">
                <a:solidFill>
                  <a:schemeClr val="lt1"/>
                </a:solidFill>
                <a:latin typeface="Constantia" panose="02030602050306030303" pitchFamily="18" charset="0"/>
                <a:ea typeface="Tektur"/>
                <a:cs typeface="Tektur"/>
                <a:sym typeface="Tektur"/>
              </a:rPr>
              <a:t>Никита</a:t>
            </a:r>
            <a:endParaRPr sz="1800" dirty="0">
              <a:solidFill>
                <a:schemeClr val="lt1"/>
              </a:solidFill>
              <a:latin typeface="Constantia" panose="02030602050306030303" pitchFamily="18" charset="0"/>
              <a:ea typeface="Tektur"/>
              <a:cs typeface="Tektur"/>
              <a:sym typeface="Tektur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915600" y="2989775"/>
            <a:ext cx="112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lt1"/>
                </a:solidFill>
                <a:latin typeface="Constantia" panose="02030602050306030303" pitchFamily="18" charset="0"/>
                <a:ea typeface="Tektur"/>
                <a:cs typeface="Tektur"/>
                <a:sym typeface="Tektur"/>
              </a:rPr>
              <a:t>Данил</a:t>
            </a:r>
            <a:endParaRPr sz="1800" dirty="0">
              <a:solidFill>
                <a:schemeClr val="lt1"/>
              </a:solidFill>
              <a:latin typeface="Constantia" panose="02030602050306030303" pitchFamily="18" charset="0"/>
              <a:ea typeface="Tektur"/>
              <a:cs typeface="Tektur"/>
              <a:sym typeface="Tektur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6906900" y="2989775"/>
            <a:ext cx="112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 smtClean="0">
                <a:solidFill>
                  <a:schemeClr val="lt1"/>
                </a:solidFill>
                <a:latin typeface="Constantia" panose="02030602050306030303" pitchFamily="18" charset="0"/>
                <a:ea typeface="Tektur"/>
                <a:cs typeface="Tektur"/>
                <a:sym typeface="Tektur"/>
              </a:rPr>
              <a:t>Максим</a:t>
            </a:r>
            <a:endParaRPr sz="1800" dirty="0">
              <a:solidFill>
                <a:schemeClr val="lt1"/>
              </a:solidFill>
              <a:latin typeface="Constantia" panose="02030602050306030303" pitchFamily="18" charset="0"/>
              <a:ea typeface="Tektur"/>
              <a:cs typeface="Tektur"/>
              <a:sym typeface="Tektur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600" y="1408571"/>
            <a:ext cx="1323877" cy="132387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874" y="1408571"/>
            <a:ext cx="1356886" cy="132387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1157" y="1402411"/>
            <a:ext cx="1359278" cy="133003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2608" y="1406163"/>
            <a:ext cx="1354506" cy="13262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9283" y="1402302"/>
            <a:ext cx="1354510" cy="13301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/>
        </p:nvSpPr>
        <p:spPr>
          <a:xfrm>
            <a:off x="534955" y="458240"/>
            <a:ext cx="71829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2100"/>
              <a:buFont typeface="Arial"/>
              <a:buNone/>
            </a:pPr>
            <a:r>
              <a:rPr lang="ru-RU" sz="2100" dirty="0" smtClean="0">
                <a:solidFill>
                  <a:srgbClr val="01244D"/>
                </a:solidFill>
                <a:latin typeface="Calibri"/>
                <a:ea typeface="Calibri"/>
                <a:cs typeface="Calibri"/>
                <a:sym typeface="Calibri"/>
              </a:rPr>
              <a:t>Итог</a:t>
            </a:r>
            <a:endParaRPr sz="2100" b="0" i="0" u="none" strike="noStrike" cap="none" dirty="0">
              <a:solidFill>
                <a:srgbClr val="012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0480" y="371381"/>
            <a:ext cx="654749" cy="20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7415" y="371381"/>
            <a:ext cx="666508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7115" y="370642"/>
            <a:ext cx="641179" cy="2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84018" y="944240"/>
            <a:ext cx="8599905" cy="4029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233</Words>
  <Application>Microsoft Office PowerPoint</Application>
  <PresentationFormat>Экран (16:9)</PresentationFormat>
  <Paragraphs>67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Agency FB</vt:lpstr>
      <vt:lpstr>Constantia</vt:lpstr>
      <vt:lpstr>Calibri</vt:lpstr>
      <vt:lpstr>Montserrat</vt:lpstr>
      <vt:lpstr>Tektur</vt:lpstr>
      <vt:lpstr>Tektur Medium</vt:lpstr>
      <vt:lpstr>Arial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Учетная запись Майкрософт</cp:lastModifiedBy>
  <cp:revision>21</cp:revision>
  <dcterms:modified xsi:type="dcterms:W3CDTF">2025-02-01T15:22:36Z</dcterms:modified>
</cp:coreProperties>
</file>